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0" r:id="rId9"/>
    <p:sldId id="264" r:id="rId10"/>
    <p:sldId id="265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8" d="100"/>
          <a:sy n="78" d="100"/>
        </p:scale>
        <p:origin x="-116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65FBB2-5243-40B4-849D-8DF888B0FEAA}" type="datetimeFigureOut">
              <a:rPr lang="ro-RO" smtClean="0"/>
              <a:t>22.06.2021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56F007-8C8E-4AD8-9734-5148BAB1AF8D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et.colorado.edu/sims/html/build-an-atom/latest/build-an-atom_en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 smtClean="0"/>
              <a:t>Atomul. Structura atomului. Izotopi</a:t>
            </a:r>
            <a:endParaRPr lang="ro-RO" b="1" dirty="0"/>
          </a:p>
        </p:txBody>
      </p:sp>
      <p:sp>
        <p:nvSpPr>
          <p:cNvPr id="4" name="CasetăText 3"/>
          <p:cNvSpPr txBox="1"/>
          <p:nvPr/>
        </p:nvSpPr>
        <p:spPr>
          <a:xfrm>
            <a:off x="1691680" y="43651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Prof. Măciucă </a:t>
            </a:r>
            <a:r>
              <a:rPr lang="ro-RO" dirty="0" err="1" smtClean="0"/>
              <a:t>Simona-Antoanela</a:t>
            </a:r>
            <a:endParaRPr lang="ro-RO" dirty="0" smtClean="0"/>
          </a:p>
          <a:p>
            <a:r>
              <a:rPr lang="ro-RO" dirty="0" smtClean="0"/>
              <a:t>Școala Gimnazială ,,Gheorghe Tătărescu”, Tg-Jiu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0074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algn="just"/>
            <a:r>
              <a:rPr lang="vi-VN" sz="2400" dirty="0" smtClean="0"/>
              <a:t>Până </a:t>
            </a:r>
            <a:r>
              <a:rPr lang="vi-VN" sz="2400" dirty="0"/>
              <a:t>în prezent se cunosc </a:t>
            </a:r>
            <a:r>
              <a:rPr lang="vi-VN" sz="2400" i="1" dirty="0"/>
              <a:t>118 elemente (</a:t>
            </a:r>
            <a:r>
              <a:rPr lang="vi-VN" sz="2400" i="1" dirty="0" smtClean="0"/>
              <a:t>9</a:t>
            </a:r>
            <a:r>
              <a:rPr lang="ro-RO" sz="2400" i="1" dirty="0" smtClean="0"/>
              <a:t>2</a:t>
            </a:r>
            <a:r>
              <a:rPr lang="vi-VN" sz="2400" i="1" dirty="0" smtClean="0"/>
              <a:t> </a:t>
            </a:r>
            <a:r>
              <a:rPr lang="vi-VN" sz="2400" i="1" dirty="0"/>
              <a:t>găsite în </a:t>
            </a:r>
            <a:endParaRPr lang="ro-RO" sz="2400" i="1" dirty="0" smtClean="0"/>
          </a:p>
          <a:p>
            <a:pPr marL="0" indent="0" algn="just">
              <a:buNone/>
            </a:pPr>
            <a:r>
              <a:rPr lang="vi-VN" sz="2400" i="1" dirty="0" smtClean="0"/>
              <a:t>natură </a:t>
            </a:r>
            <a:r>
              <a:rPr lang="vi-VN" sz="2400" i="1" dirty="0"/>
              <a:t>şi </a:t>
            </a:r>
            <a:r>
              <a:rPr lang="vi-VN" sz="2400" i="1" dirty="0" smtClean="0"/>
              <a:t>2</a:t>
            </a:r>
            <a:r>
              <a:rPr lang="ro-RO" sz="2400" i="1" dirty="0" smtClean="0"/>
              <a:t>6</a:t>
            </a:r>
            <a:r>
              <a:rPr lang="vi-VN" sz="2400" i="1" dirty="0" smtClean="0"/>
              <a:t> </a:t>
            </a:r>
            <a:r>
              <a:rPr lang="vi-VN" sz="2400" i="1" dirty="0"/>
              <a:t>obţinute artificial)</a:t>
            </a:r>
            <a:r>
              <a:rPr lang="vi-VN" sz="2400" dirty="0"/>
              <a:t>. </a:t>
            </a:r>
            <a:endParaRPr lang="ro-RO" sz="2400" dirty="0" smtClean="0"/>
          </a:p>
          <a:p>
            <a:pPr algn="just"/>
            <a:r>
              <a:rPr lang="vi-VN" sz="2400" dirty="0" smtClean="0"/>
              <a:t>Izotopii </a:t>
            </a:r>
            <a:r>
              <a:rPr lang="vi-VN" sz="2400" dirty="0"/>
              <a:t>deşi au mase atomice diferite au proprietăţi fizice şi chimice asemănătoare</a:t>
            </a:r>
            <a:r>
              <a:rPr lang="vi-VN" sz="2400" dirty="0" smtClean="0"/>
              <a:t>.</a:t>
            </a:r>
            <a:endParaRPr lang="ro-RO" sz="2400" dirty="0" smtClean="0"/>
          </a:p>
          <a:p>
            <a:pPr algn="just"/>
            <a:r>
              <a:rPr lang="vi-VN" sz="2400" dirty="0"/>
              <a:t>Deşi există în natură elemente compuse din atomi de </a:t>
            </a:r>
            <a:r>
              <a:rPr lang="vi-VN" sz="2400" dirty="0" smtClean="0"/>
              <a:t>un</a:t>
            </a:r>
            <a:endParaRPr lang="ro-RO" sz="2400" dirty="0" smtClean="0"/>
          </a:p>
          <a:p>
            <a:pPr marL="0" indent="0" algn="just">
              <a:buNone/>
            </a:pPr>
            <a:r>
              <a:rPr lang="vi-VN" sz="2400" dirty="0" smtClean="0"/>
              <a:t> </a:t>
            </a:r>
            <a:r>
              <a:rPr lang="vi-VN" sz="2400" dirty="0"/>
              <a:t>singur fel </a:t>
            </a:r>
            <a:r>
              <a:rPr lang="vi-VN" sz="2400" i="1" dirty="0"/>
              <a:t>(monoizotopice) cum ar fi fluorul, sodiul, aluminiul, fosforul,</a:t>
            </a:r>
            <a:r>
              <a:rPr lang="vi-VN" sz="2400" dirty="0"/>
              <a:t> majoritatea elementelor sunt însă amestecuri de izotopi, uneori de mulţi </a:t>
            </a:r>
            <a:r>
              <a:rPr lang="vi-VN" sz="2400" dirty="0" smtClean="0"/>
              <a:t>izotopi</a:t>
            </a:r>
            <a:r>
              <a:rPr lang="ro-RO" sz="2400" dirty="0" smtClean="0"/>
              <a:t> (</a:t>
            </a:r>
            <a:r>
              <a:rPr lang="ro-RO" sz="2400" dirty="0" err="1" smtClean="0"/>
              <a:t>poliizotopice</a:t>
            </a:r>
            <a:r>
              <a:rPr lang="ro-RO" sz="2400" dirty="0" smtClean="0"/>
              <a:t>)</a:t>
            </a:r>
            <a:r>
              <a:rPr lang="vi-VN" sz="2400" dirty="0" smtClean="0"/>
              <a:t>, </a:t>
            </a:r>
            <a:r>
              <a:rPr lang="vi-VN" sz="2400" dirty="0"/>
              <a:t>cum ar fi staniul care prezintă10 izotopi. Asemenea elemente se numesc </a:t>
            </a:r>
            <a:r>
              <a:rPr lang="vi-VN" sz="2400" b="1" dirty="0"/>
              <a:t>elemente mixte</a:t>
            </a:r>
            <a:r>
              <a:rPr lang="vi-VN" sz="2400" b="1" dirty="0" smtClean="0"/>
              <a:t>.</a:t>
            </a:r>
            <a:endParaRPr lang="ro-RO" sz="2400" b="1" dirty="0" smtClean="0"/>
          </a:p>
          <a:p>
            <a:pPr algn="just"/>
            <a:r>
              <a:rPr lang="vi-VN" sz="2600" dirty="0">
                <a:latin typeface="Calibri" pitchFamily="34" charset="0"/>
                <a:cs typeface="Calibri" pitchFamily="34" charset="0"/>
              </a:rPr>
              <a:t>Izotopii anumitor elemente, mai ales ai elementelor cu 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număr</a:t>
            </a:r>
            <a:endParaRPr lang="ro-RO" sz="26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vi-VN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600" dirty="0">
                <a:latin typeface="Calibri" pitchFamily="34" charset="0"/>
                <a:cs typeface="Calibri" pitchFamily="34" charset="0"/>
              </a:rPr>
              <a:t>de masă mare, au nuclee instabile, fiind </a:t>
            </a:r>
            <a:r>
              <a:rPr lang="vi-VN" sz="2600" b="1" i="1" dirty="0" smtClean="0">
                <a:latin typeface="Calibri" pitchFamily="34" charset="0"/>
                <a:cs typeface="Calibri" pitchFamily="34" charset="0"/>
              </a:rPr>
              <a:t>radioactive</a:t>
            </a:r>
            <a:r>
              <a:rPr lang="ro-RO" sz="2600" b="1" i="1" dirty="0" smtClean="0">
                <a:latin typeface="Calibri" pitchFamily="34" charset="0"/>
                <a:cs typeface="Calibri" pitchFamily="34" charset="0"/>
              </a:rPr>
              <a:t> (emit în mod spontan radiații)</a:t>
            </a:r>
            <a:r>
              <a:rPr lang="vi-VN" sz="2400" dirty="0" smtClean="0"/>
              <a:t>.</a:t>
            </a:r>
            <a:endParaRPr lang="vi-VN" sz="2400" dirty="0"/>
          </a:p>
          <a:p>
            <a:pPr marL="0" indent="0">
              <a:buNone/>
            </a:pPr>
            <a:endParaRPr lang="ro-RO" b="1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 smtClean="0"/>
              <a:t>VI.1. Observații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282740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o-RO" b="1" dirty="0" smtClean="0"/>
              <a:t>Numărul atomic Z indică:</a:t>
            </a:r>
          </a:p>
          <a:p>
            <a:pPr>
              <a:buFontTx/>
              <a:buChar char="-"/>
            </a:pPr>
            <a:r>
              <a:rPr lang="ro-RO" i="1" dirty="0" smtClean="0"/>
              <a:t>numărul protonilor din nucleul atomului;</a:t>
            </a:r>
          </a:p>
          <a:p>
            <a:pPr>
              <a:buFontTx/>
              <a:buChar char="-"/>
            </a:pPr>
            <a:r>
              <a:rPr lang="ro-RO" i="1" dirty="0" smtClean="0"/>
              <a:t>numărul electronilor din învelișul electronic al atomului;</a:t>
            </a:r>
          </a:p>
          <a:p>
            <a:pPr>
              <a:buFontTx/>
              <a:buChar char="-"/>
            </a:pPr>
            <a:r>
              <a:rPr lang="ro-RO" i="1" dirty="0" smtClean="0"/>
              <a:t>sarcina nucleară (+Z);</a:t>
            </a:r>
          </a:p>
          <a:p>
            <a:pPr>
              <a:buFontTx/>
              <a:buChar char="-"/>
            </a:pPr>
            <a:r>
              <a:rPr lang="ro-RO" i="1" dirty="0" smtClean="0"/>
              <a:t>sarcina învelișului electronic (-Z);</a:t>
            </a:r>
          </a:p>
          <a:p>
            <a:pPr>
              <a:buFontTx/>
              <a:buChar char="-"/>
            </a:pPr>
            <a:r>
              <a:rPr lang="ro-RO" i="1" dirty="0" smtClean="0"/>
              <a:t>numărul de ordine al elementului în Sistemul periodic al elementelor (SP).</a:t>
            </a:r>
            <a:endParaRPr lang="ro-RO" i="1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o-RO" sz="3200" b="1" dirty="0" smtClean="0"/>
              <a:t>VII. Concluzie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310258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vi-VN" sz="2400" b="1" dirty="0" smtClean="0"/>
              <a:t>Completează </a:t>
            </a:r>
            <a:r>
              <a:rPr lang="vi-VN" sz="2400" b="1" dirty="0"/>
              <a:t>datele lipsă din următorul tabel</a:t>
            </a:r>
            <a:r>
              <a:rPr lang="vi-VN" sz="2400" b="1" dirty="0" smtClean="0"/>
              <a:t>:</a:t>
            </a:r>
            <a:endParaRPr lang="ro-RO" sz="2400" b="1" dirty="0" smtClean="0"/>
          </a:p>
          <a:p>
            <a:pPr marL="0" indent="0">
              <a:buNone/>
            </a:pPr>
            <a:endParaRPr lang="ro-RO" sz="2400" b="1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o-RO" sz="3200" b="1" dirty="0" err="1" smtClean="0"/>
              <a:t>VII.Exerciții</a:t>
            </a:r>
            <a:r>
              <a:rPr lang="ro-RO" sz="3200" b="1" dirty="0" smtClean="0"/>
              <a:t> propuse</a:t>
            </a:r>
            <a:endParaRPr lang="ro-RO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1" y="1556792"/>
            <a:ext cx="8784976" cy="136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tăText 3"/>
          <p:cNvSpPr txBox="1"/>
          <p:nvPr/>
        </p:nvSpPr>
        <p:spPr>
          <a:xfrm>
            <a:off x="179512" y="3068960"/>
            <a:ext cx="9033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itchFamily="34" charset="0"/>
                <a:cs typeface="Calibri" pitchFamily="34" charset="0"/>
              </a:rPr>
              <a:t>2. Utilizând noțiunile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învățate</a:t>
            </a:r>
            <a:r>
              <a:rPr lang="ro-RO" sz="2400" b="1" dirty="0" smtClean="0">
                <a:latin typeface="Calibri" pitchFamily="34" charset="0"/>
                <a:cs typeface="Calibri" pitchFamily="34" charset="0"/>
              </a:rPr>
              <a:t> și S.P.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completează tabelul de mai jos, </a:t>
            </a:r>
            <a:endParaRPr lang="ro-RO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cu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referire la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compoziția</a:t>
            </a:r>
            <a:r>
              <a:rPr lang="ro-RO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diferiților atomi, după modelul magneziului.</a:t>
            </a:r>
            <a:endParaRPr lang="ro-RO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6" y="3938706"/>
            <a:ext cx="8784976" cy="16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tăText 6"/>
          <p:cNvSpPr txBox="1"/>
          <p:nvPr/>
        </p:nvSpPr>
        <p:spPr>
          <a:xfrm>
            <a:off x="179512" y="5805264"/>
            <a:ext cx="880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3. Modelați structura diferiților atomi cu aplicația:</a:t>
            </a:r>
          </a:p>
          <a:p>
            <a:r>
              <a:rPr lang="ro-RO" dirty="0">
                <a:hlinkClick r:id="rId4"/>
              </a:rPr>
              <a:t>http://</a:t>
            </a:r>
            <a:r>
              <a:rPr lang="ro-RO" dirty="0" smtClean="0">
                <a:hlinkClick r:id="rId4"/>
              </a:rPr>
              <a:t>phet.colorado.edu/sims/html/build-an-atom/latest/build-an-atom_en.html</a:t>
            </a:r>
            <a:endParaRPr lang="ro-RO" dirty="0" smtClean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8655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208911" cy="57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4427983" y="836712"/>
            <a:ext cx="3240361" cy="3693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o-RO" dirty="0" smtClean="0"/>
              <a:t> </a:t>
            </a:r>
            <a:r>
              <a:rPr lang="ro-RO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SUCCES!</a:t>
            </a:r>
            <a:endParaRPr lang="ro-RO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54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b="1" dirty="0" smtClean="0"/>
          </a:p>
          <a:p>
            <a:pPr marL="0" indent="0">
              <a:buNone/>
            </a:pPr>
            <a:endParaRPr lang="ro-RO" b="1" dirty="0"/>
          </a:p>
          <a:p>
            <a:pPr marL="0" indent="0">
              <a:buNone/>
            </a:pPr>
            <a:r>
              <a:rPr lang="ro-RO" b="1" dirty="0" smtClean="0"/>
              <a:t>Definiție.</a:t>
            </a:r>
            <a:r>
              <a:rPr lang="vi-VN" b="1" dirty="0" smtClean="0"/>
              <a:t>Atomul</a:t>
            </a:r>
            <a:r>
              <a:rPr lang="vi-VN" dirty="0"/>
              <a:t> este cea mai mică particulă dintr-o substanță care nu mai poate fi divizată prin procedee </a:t>
            </a:r>
            <a:r>
              <a:rPr lang="vi-VN" dirty="0" smtClean="0"/>
              <a:t>chimice</a:t>
            </a:r>
            <a:r>
              <a:rPr lang="ro-RO" dirty="0" smtClean="0"/>
              <a:t> </a:t>
            </a:r>
            <a:r>
              <a:rPr lang="ro-RO" b="1" dirty="0" smtClean="0"/>
              <a:t>și fizice</a:t>
            </a:r>
            <a:r>
              <a:rPr lang="vi-VN" b="1" dirty="0" smtClean="0"/>
              <a:t> </a:t>
            </a:r>
            <a:r>
              <a:rPr lang="vi-VN" dirty="0"/>
              <a:t>obișnuite.</a:t>
            </a:r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I. </a:t>
            </a:r>
            <a:r>
              <a:rPr lang="ro-RO" b="1" dirty="0" err="1" smtClean="0"/>
              <a:t>Atomul.Definiție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35107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1634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II. </a:t>
            </a:r>
            <a:r>
              <a:rPr lang="ro-RO" b="1" dirty="0"/>
              <a:t>S</a:t>
            </a:r>
            <a:r>
              <a:rPr lang="ro-RO" b="1" dirty="0" smtClean="0"/>
              <a:t>tructura atomului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183470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stituent conținut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vi-VN" sz="2400" b="1" dirty="0"/>
                  <a:t>Nucleul</a:t>
                </a:r>
                <a:r>
                  <a:rPr lang="vi-VN" sz="2400" dirty="0"/>
                  <a:t> este partea centrală a atomului, alcătuit din particule numite </a:t>
                </a:r>
                <a:r>
                  <a:rPr lang="vi-VN" sz="2400" b="1" dirty="0"/>
                  <a:t>nucleoni,</a:t>
                </a:r>
                <a:r>
                  <a:rPr lang="vi-VN" sz="2400" dirty="0"/>
                  <a:t> și anume: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ro-RO" sz="2400" b="1" dirty="0" smtClean="0"/>
                  <a:t>              </a:t>
                </a:r>
                <a:r>
                  <a:rPr lang="vi-VN" sz="2400" b="1" dirty="0" smtClean="0"/>
                  <a:t>Protoni</a:t>
                </a:r>
                <a:r>
                  <a:rPr lang="vi-VN" sz="2400" dirty="0"/>
                  <a:t>, particule încărcate cu sarcină </a:t>
                </a:r>
                <a:r>
                  <a:rPr lang="vi-VN" sz="2400" dirty="0" smtClean="0"/>
                  <a:t>pozitivă</a:t>
                </a:r>
                <a:r>
                  <a:rPr lang="ro-RO" sz="2400" dirty="0" smtClean="0"/>
                  <a:t> și cu masa relativă 1, având</a:t>
                </a:r>
                <a:r>
                  <a:rPr lang="vi-VN" sz="2400" dirty="0" smtClean="0"/>
                  <a:t> </a:t>
                </a:r>
                <a:r>
                  <a:rPr lang="vi-VN" sz="2400" dirty="0"/>
                  <a:t>simbolul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o-RO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sPre>
                  </m:oMath>
                </a14:m>
                <a:r>
                  <a:rPr lang="vi-VN" sz="2400" dirty="0" smtClean="0"/>
                  <a:t>.</a:t>
                </a:r>
                <a:endParaRPr lang="vi-VN" sz="2400" dirty="0"/>
              </a:p>
              <a:p>
                <a:pPr>
                  <a:buFont typeface="Wingdings" pitchFamily="2" charset="2"/>
                  <a:buChar char="ü"/>
                </a:pPr>
                <a:r>
                  <a:rPr lang="ro-RO" sz="2400" b="1" dirty="0" smtClean="0"/>
                  <a:t>              </a:t>
                </a:r>
                <a:r>
                  <a:rPr lang="vi-VN" sz="2400" b="1" dirty="0" smtClean="0"/>
                  <a:t>Neutroni</a:t>
                </a:r>
                <a:r>
                  <a:rPr lang="vi-VN" sz="2400" dirty="0"/>
                  <a:t>, particule neutre din punct de vedere </a:t>
                </a:r>
                <a:r>
                  <a:rPr lang="vi-VN" sz="2400" dirty="0" smtClean="0"/>
                  <a:t>electric</a:t>
                </a:r>
                <a:r>
                  <a:rPr lang="ro-RO" sz="2400" dirty="0" smtClean="0"/>
                  <a:t> și cu masa relativă 1, având</a:t>
                </a:r>
                <a:r>
                  <a:rPr lang="vi-VN" sz="2400" dirty="0" smtClean="0"/>
                  <a:t> simbolul</a:t>
                </a:r>
                <a:r>
                  <a:rPr lang="ro-RO" sz="2400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o-RO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sPre>
                  </m:oMath>
                </a14:m>
                <a:r>
                  <a:rPr lang="ro-RO" sz="2400" dirty="0" smtClean="0"/>
                  <a:t>.</a:t>
                </a:r>
              </a:p>
              <a:p>
                <a:endParaRPr lang="ro-RO" sz="2400" dirty="0"/>
              </a:p>
              <a:p>
                <a:r>
                  <a:rPr lang="vi-VN" sz="2400" b="1" dirty="0" smtClean="0"/>
                  <a:t>Învelișul </a:t>
                </a:r>
                <a:r>
                  <a:rPr lang="vi-VN" sz="2400" b="1" dirty="0"/>
                  <a:t>electronic</a:t>
                </a:r>
                <a:r>
                  <a:rPr lang="vi-VN" sz="2400" dirty="0"/>
                  <a:t> este spațiul din jurul nucleului format dintr-un nor de particule numite electroni care gravitează în jurul nucleului. Electronii sunt particule cu sarcină </a:t>
                </a:r>
                <a:r>
                  <a:rPr lang="vi-VN" sz="2400" dirty="0" smtClean="0"/>
                  <a:t>negativă</a:t>
                </a:r>
                <a:r>
                  <a:rPr lang="ro-RO" sz="2400" dirty="0" smtClean="0"/>
                  <a:t> și cu masa relativă neglijabilă 0, având </a:t>
                </a:r>
                <a:r>
                  <a:rPr lang="vi-VN" sz="2400" dirty="0" smtClean="0"/>
                  <a:t>simbolul</a:t>
                </a:r>
                <a:r>
                  <a:rPr lang="ro-RO" sz="2400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o-RO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</m:sPre>
                  </m:oMath>
                </a14:m>
                <a:r>
                  <a:rPr lang="vi-VN" sz="2400" dirty="0" smtClean="0"/>
                  <a:t> sau</a:t>
                </a:r>
                <a:r>
                  <a:rPr lang="ro-RO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o-R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o-RO" sz="2400" dirty="0" smtClean="0"/>
                  <a:t>.</a:t>
                </a:r>
              </a:p>
              <a:p>
                <a:r>
                  <a:rPr lang="ro-RO" sz="2400" b="1" dirty="0" smtClean="0"/>
                  <a:t>Protonul, neutronul și electronul </a:t>
                </a:r>
                <a:r>
                  <a:rPr lang="ro-RO" sz="2400" dirty="0" smtClean="0"/>
                  <a:t>se numesc </a:t>
                </a:r>
                <a:r>
                  <a:rPr lang="ro-RO" sz="2400" b="1" dirty="0" smtClean="0"/>
                  <a:t>particule fundamentale .</a:t>
                </a:r>
                <a:endParaRPr lang="ro-RO" sz="2400" b="1" dirty="0"/>
              </a:p>
              <a:p>
                <a:endParaRPr lang="vi-VN" dirty="0"/>
              </a:p>
              <a:p>
                <a:endParaRPr lang="ro-RO" dirty="0"/>
              </a:p>
            </p:txBody>
          </p:sp>
        </mc:Choice>
        <mc:Fallback xmlns="">
          <p:sp>
            <p:nvSpPr>
              <p:cNvPr id="3" name="Substituent conținu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29600" cy="4525963"/>
              </a:xfrm>
              <a:blipFill rotWithShape="1">
                <a:blip r:embed="rId2"/>
                <a:stretch>
                  <a:fillRect l="-889" t="-1480" r="-741" b="-2274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200" b="1" dirty="0" smtClean="0"/>
              <a:t>II. Structura atomului. Particule fundamentale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347674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64333" cy="215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 smtClean="0"/>
              <a:t>III. Caracteristici </a:t>
            </a:r>
            <a:r>
              <a:rPr lang="ro-RO" sz="3200" b="1" dirty="0"/>
              <a:t>ale particulelor elementare (subatomice)</a:t>
            </a:r>
            <a:br>
              <a:rPr lang="ro-RO" sz="3200" b="1" dirty="0"/>
            </a:br>
            <a:endParaRPr lang="ro-RO" sz="3200" dirty="0"/>
          </a:p>
        </p:txBody>
      </p:sp>
      <p:sp>
        <p:nvSpPr>
          <p:cNvPr id="4" name="CasetăText 3"/>
          <p:cNvSpPr txBox="1"/>
          <p:nvPr/>
        </p:nvSpPr>
        <p:spPr>
          <a:xfrm>
            <a:off x="179512" y="3789040"/>
            <a:ext cx="88569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000" b="1" dirty="0" smtClean="0"/>
              <a:t>Sarcina electrică = q</a:t>
            </a:r>
            <a:r>
              <a:rPr lang="vi-VN" sz="2000" dirty="0" smtClean="0"/>
              <a:t>, este o mărime fizică care măsoară</a:t>
            </a:r>
            <a:endParaRPr lang="ro-RO" sz="2000" dirty="0" smtClean="0"/>
          </a:p>
          <a:p>
            <a:r>
              <a:rPr lang="vi-VN" sz="2000" dirty="0" smtClean="0"/>
              <a:t> starea de electrizare a unui corp și se măsoară în C(Coulomb).</a:t>
            </a:r>
            <a:endParaRPr lang="ro-RO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vi-VN" sz="2000" dirty="0" smtClean="0"/>
              <a:t>Electronul este particula cu cea mai mică sarcină,</a:t>
            </a:r>
            <a:endParaRPr lang="ro-RO" sz="2000" dirty="0" smtClean="0"/>
          </a:p>
          <a:p>
            <a:r>
              <a:rPr lang="vi-VN" sz="2000" dirty="0" smtClean="0"/>
              <a:t> considerată unitatea naturală de sarcină şi notată cu e. El are o sarcină negativă egală cu 1,6 ∙ 10</a:t>
            </a:r>
            <a:r>
              <a:rPr lang="vi-VN" sz="2000" baseline="30000" dirty="0" smtClean="0"/>
              <a:t>-19</a:t>
            </a:r>
            <a:r>
              <a:rPr lang="vi-VN" sz="2000" dirty="0" smtClean="0"/>
              <a:t> C, fiind egală cu sarcina protonului, de semn opus, fiind numită </a:t>
            </a:r>
            <a:r>
              <a:rPr lang="vi-VN" sz="2000" b="1" dirty="0" smtClean="0"/>
              <a:t>sarcină electrică elementară (q</a:t>
            </a:r>
            <a:r>
              <a:rPr lang="vi-VN" sz="2000" b="1" baseline="-25000" dirty="0" smtClean="0"/>
              <a:t>e</a:t>
            </a:r>
            <a:r>
              <a:rPr lang="vi-VN" sz="2000" b="1" dirty="0" smtClean="0"/>
              <a:t>).</a:t>
            </a:r>
            <a:endParaRPr lang="ro-RO" sz="2000" b="1" dirty="0" smtClean="0"/>
          </a:p>
          <a:p>
            <a:r>
              <a:rPr lang="vi-VN" sz="2000" b="1" dirty="0"/>
              <a:t>Sarcina unui corp ( Q )</a:t>
            </a:r>
            <a:r>
              <a:rPr lang="vi-VN" sz="2000" dirty="0"/>
              <a:t> este un multiplu întreg al sarcinii electrice elementare</a:t>
            </a:r>
            <a:r>
              <a:rPr lang="vi-VN" sz="2000" dirty="0" smtClean="0"/>
              <a:t>:</a:t>
            </a:r>
            <a:r>
              <a:rPr lang="ro-RO" sz="2000" dirty="0" smtClean="0"/>
              <a:t> </a:t>
            </a:r>
            <a:r>
              <a:rPr lang="ro-RO" sz="2000" b="1" dirty="0"/>
              <a:t>Q = n · </a:t>
            </a:r>
            <a:r>
              <a:rPr lang="ro-RO" sz="2000" b="1" dirty="0" err="1" smtClean="0"/>
              <a:t>q</a:t>
            </a:r>
            <a:r>
              <a:rPr lang="ro-RO" sz="2000" b="1" baseline="-25000" dirty="0" err="1" smtClean="0"/>
              <a:t>e</a:t>
            </a:r>
            <a:r>
              <a:rPr lang="ro-RO" sz="2000" b="1" baseline="-25000" dirty="0" smtClean="0"/>
              <a:t> , </a:t>
            </a:r>
            <a:r>
              <a:rPr lang="vi-VN" sz="2000" dirty="0" smtClean="0"/>
              <a:t>unde </a:t>
            </a:r>
            <a:r>
              <a:rPr lang="vi-VN" sz="2000" dirty="0"/>
              <a:t>n = nr.întreg și q</a:t>
            </a:r>
            <a:r>
              <a:rPr lang="vi-VN" sz="2000" baseline="-25000" dirty="0"/>
              <a:t>e</a:t>
            </a:r>
            <a:r>
              <a:rPr lang="vi-VN" sz="2000" dirty="0"/>
              <a:t> = sarcină electrică elementară = 1,6 ∙ 10</a:t>
            </a:r>
            <a:r>
              <a:rPr lang="vi-VN" sz="2000" baseline="30000" dirty="0"/>
              <a:t>-19</a:t>
            </a:r>
            <a:r>
              <a:rPr lang="vi-VN" sz="2000" dirty="0"/>
              <a:t> C .</a:t>
            </a:r>
          </a:p>
          <a:p>
            <a:endParaRPr lang="ro-RO" sz="2000" dirty="0" smtClean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3471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328592"/>
          </a:xfrm>
        </p:spPr>
        <p:txBody>
          <a:bodyPr>
            <a:normAutofit fontScale="85000" lnSpcReduction="20000"/>
          </a:bodyPr>
          <a:lstStyle/>
          <a:p>
            <a:pPr algn="ctr"/>
            <a:endParaRPr lang="ro-RO" sz="2000" b="1" dirty="0" smtClean="0"/>
          </a:p>
          <a:p>
            <a:pPr algn="just"/>
            <a:r>
              <a:rPr lang="ro-RO" sz="2000" b="1" dirty="0" smtClean="0"/>
              <a:t>Nucleul atomic </a:t>
            </a:r>
            <a:r>
              <a:rPr lang="ro-RO" sz="2000" dirty="0" smtClean="0"/>
              <a:t>este încărcat cu </a:t>
            </a:r>
            <a:r>
              <a:rPr lang="ro-RO" sz="2000" b="1" i="1" dirty="0" smtClean="0"/>
              <a:t>sarcină electrică pozitivă</a:t>
            </a:r>
            <a:r>
              <a:rPr lang="ro-RO" sz="2000" dirty="0" smtClean="0"/>
              <a:t> și </a:t>
            </a:r>
            <a:r>
              <a:rPr lang="ro-RO" sz="2000" b="1" i="1" dirty="0" smtClean="0"/>
              <a:t>concentrează aproximativ toată masa atomului.</a:t>
            </a:r>
            <a:r>
              <a:rPr lang="ro-RO" sz="2000" dirty="0" smtClean="0"/>
              <a:t> Între nucleoni se exercită forțe de atracție foarte puternice, numite </a:t>
            </a:r>
            <a:r>
              <a:rPr lang="ro-RO" sz="2000" b="1" i="1" dirty="0" smtClean="0"/>
              <a:t>forțe nucleare</a:t>
            </a:r>
            <a:r>
              <a:rPr lang="ro-RO" sz="2000" dirty="0" smtClean="0"/>
              <a:t>, care se manifestă la distanțe extrem de mici și care explică </a:t>
            </a:r>
            <a:r>
              <a:rPr lang="ro-RO" sz="2000" b="1" i="1" dirty="0" smtClean="0"/>
              <a:t>marea stabilitate a nucleului </a:t>
            </a:r>
            <a:r>
              <a:rPr lang="ro-RO" sz="2000" dirty="0" smtClean="0"/>
              <a:t>(nucleele atomilor nu se modifică în timpul reacțiilor chimice obișnuite.</a:t>
            </a:r>
            <a:endParaRPr lang="ro-RO" sz="2000" dirty="0"/>
          </a:p>
          <a:p>
            <a:pPr algn="just"/>
            <a:endParaRPr lang="ro-RO" sz="2000" b="1" dirty="0" smtClean="0"/>
          </a:p>
          <a:p>
            <a:pPr algn="just"/>
            <a:r>
              <a:rPr lang="ro-RO" sz="2000" b="1" dirty="0" smtClean="0"/>
              <a:t>Definiție.</a:t>
            </a:r>
            <a:r>
              <a:rPr lang="ro-RO" sz="2000" dirty="0" smtClean="0"/>
              <a:t> </a:t>
            </a:r>
            <a:r>
              <a:rPr lang="ro-RO" sz="2000" b="1" dirty="0" smtClean="0"/>
              <a:t>Numărul de protoni </a:t>
            </a:r>
            <a:r>
              <a:rPr lang="ro-RO" sz="2000" dirty="0" smtClean="0"/>
              <a:t>din nucleul unui atom se numește </a:t>
            </a:r>
            <a:r>
              <a:rPr lang="ro-RO" sz="2000" b="1" dirty="0" smtClean="0"/>
              <a:t>număr atomic  (Z). (p=Z)</a:t>
            </a:r>
          </a:p>
          <a:p>
            <a:pPr algn="just"/>
            <a:endParaRPr lang="ro-RO" sz="2000" b="1" dirty="0"/>
          </a:p>
          <a:p>
            <a:pPr algn="just"/>
            <a:r>
              <a:rPr lang="ro-RO" sz="2000" b="1" dirty="0" smtClean="0"/>
              <a:t>Definiție. Suma dintre numărul protonilor( p=Z) și numărul neutronilo</a:t>
            </a:r>
            <a:r>
              <a:rPr lang="ro-RO" sz="2000" dirty="0" smtClean="0"/>
              <a:t>r (N) din nucleul unui atom se numește </a:t>
            </a:r>
            <a:r>
              <a:rPr lang="ro-RO" sz="2000" b="1" dirty="0" smtClean="0"/>
              <a:t>număr de masă și se notează cu A:  </a:t>
            </a:r>
            <a:r>
              <a:rPr lang="ro-RO" sz="2000" b="1" dirty="0" err="1" smtClean="0"/>
              <a:t>A</a:t>
            </a:r>
            <a:r>
              <a:rPr lang="ro-RO" sz="2000" b="1" dirty="0" smtClean="0"/>
              <a:t>= Z+N</a:t>
            </a:r>
          </a:p>
          <a:p>
            <a:pPr marL="0" indent="0" algn="ctr">
              <a:buNone/>
            </a:pPr>
            <a:r>
              <a:rPr lang="ro-RO" sz="2000" dirty="0" smtClean="0"/>
              <a:t>Z= p=nr. protonilor din nucleu</a:t>
            </a:r>
          </a:p>
          <a:p>
            <a:pPr marL="0" indent="0" algn="ctr">
              <a:buNone/>
            </a:pPr>
            <a:r>
              <a:rPr lang="ro-RO" sz="2000" dirty="0" smtClean="0"/>
              <a:t>N=nr. neutronilor din nucleul atomului</a:t>
            </a:r>
          </a:p>
          <a:p>
            <a:pPr algn="just"/>
            <a:r>
              <a:rPr lang="ro-RO" sz="2000" b="1" dirty="0" smtClean="0"/>
              <a:t>Obs.  Orice atom este </a:t>
            </a:r>
            <a:r>
              <a:rPr lang="ro-RO" sz="2000" b="1" i="1" dirty="0" smtClean="0"/>
              <a:t>neutru din punct de vedere electric </a:t>
            </a:r>
            <a:r>
              <a:rPr lang="ro-RO" sz="2000" b="1" dirty="0" smtClean="0"/>
              <a:t>deoarece numărul de sarcini pozitive din nucleu, dat de numărul protonilor (Z) este egal cu numărul de sarcini negative din învelișul electronic dat de numărul </a:t>
            </a:r>
            <a:r>
              <a:rPr lang="ro-RO" sz="2000" b="1" dirty="0" err="1" smtClean="0"/>
              <a:t>electonilor</a:t>
            </a:r>
            <a:r>
              <a:rPr lang="ro-RO" sz="2000" b="1" dirty="0" smtClean="0"/>
              <a:t> (e) : </a:t>
            </a:r>
            <a:r>
              <a:rPr lang="ro-RO" sz="2400" b="1" dirty="0" smtClean="0"/>
              <a:t>e = p = Z</a:t>
            </a:r>
            <a:r>
              <a:rPr lang="ro-RO" sz="2000" b="1" dirty="0" smtClean="0"/>
              <a:t>.</a:t>
            </a:r>
          </a:p>
          <a:p>
            <a:pPr algn="just"/>
            <a:endParaRPr lang="ro-RO" sz="2000" b="1" dirty="0" smtClean="0"/>
          </a:p>
          <a:p>
            <a:pPr algn="just"/>
            <a:r>
              <a:rPr lang="ro-RO" sz="2000" b="1" dirty="0" smtClean="0"/>
              <a:t>Numărul de neutroni (N) din nucleul unui atom se determină din diferența: N = A - Z</a:t>
            </a:r>
          </a:p>
          <a:p>
            <a:pPr algn="ctr"/>
            <a:endParaRPr lang="ro-RO" sz="2000" b="1" dirty="0" smtClean="0"/>
          </a:p>
          <a:p>
            <a:pPr marL="0" indent="0" algn="ctr">
              <a:buNone/>
            </a:pPr>
            <a:endParaRPr lang="ro-RO" sz="2000" b="1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o-RO" sz="3200" b="1" dirty="0" err="1" smtClean="0"/>
              <a:t>III.Nucleul</a:t>
            </a:r>
            <a:r>
              <a:rPr lang="ro-RO" sz="3200" b="1" dirty="0" smtClean="0"/>
              <a:t> atomic. Număr atomic (Z). Număr de masă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123321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762663" cy="14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200" b="1" dirty="0" smtClean="0"/>
              <a:t>IV. Simbolul complet al unui element chimic E</a:t>
            </a:r>
            <a:endParaRPr lang="ro-RO" sz="3200" b="1" dirty="0"/>
          </a:p>
        </p:txBody>
      </p:sp>
      <p:sp>
        <p:nvSpPr>
          <p:cNvPr id="5" name="CasetăText 4"/>
          <p:cNvSpPr txBox="1"/>
          <p:nvPr/>
        </p:nvSpPr>
        <p:spPr>
          <a:xfrm>
            <a:off x="2267744" y="393305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Z = numărul atomic</a:t>
            </a:r>
          </a:p>
          <a:p>
            <a:r>
              <a:rPr lang="ro-RO" sz="2400" b="1" dirty="0" smtClean="0"/>
              <a:t>A = numărul de masă</a:t>
            </a:r>
          </a:p>
          <a:p>
            <a:r>
              <a:rPr lang="ro-RO" sz="2400" b="1" dirty="0" smtClean="0"/>
              <a:t>E = simbolul chimic al unui element  oarecare 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171631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073427"/>
          </a:xfrm>
        </p:spPr>
        <p:txBody>
          <a:bodyPr>
            <a:normAutofit/>
          </a:bodyPr>
          <a:lstStyle/>
          <a:p>
            <a:r>
              <a:rPr lang="ro-RO" sz="2000" b="1" dirty="0" smtClean="0"/>
              <a:t>Să se scrie simbolul chimic complet al clorului, dacă se cunoaște că </a:t>
            </a:r>
          </a:p>
          <a:p>
            <a:pPr marL="0" indent="0">
              <a:buNone/>
            </a:pPr>
            <a:r>
              <a:rPr lang="ro-RO" sz="2000" b="1" dirty="0" smtClean="0"/>
              <a:t>atomul de clor are numărul atomic egal cu 17 și numărul de masă egal cu 35 și să se precizeze structura atomului de clor.</a:t>
            </a:r>
          </a:p>
          <a:p>
            <a:pPr marL="0" indent="0">
              <a:buNone/>
            </a:pPr>
            <a:r>
              <a:rPr lang="ro-RO" sz="2000" b="1" dirty="0"/>
              <a:t> </a:t>
            </a:r>
            <a:r>
              <a:rPr lang="ro-RO" sz="2000" b="1" dirty="0" smtClean="0"/>
              <a:t>Rezolvare.</a:t>
            </a:r>
          </a:p>
          <a:p>
            <a:pPr marL="0" indent="0">
              <a:buNone/>
            </a:pPr>
            <a:endParaRPr lang="ro-RO" sz="2000" b="1" dirty="0"/>
          </a:p>
          <a:p>
            <a:pPr marL="0" indent="0">
              <a:buNone/>
            </a:pPr>
            <a:endParaRPr lang="ro-RO" sz="2000" b="1" dirty="0" smtClean="0"/>
          </a:p>
          <a:p>
            <a:pPr marL="0" indent="0">
              <a:buNone/>
            </a:pPr>
            <a:endParaRPr lang="ro-RO" sz="2000" b="1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648072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V. Structura unui atom - aplicație </a:t>
            </a:r>
            <a:endParaRPr lang="ro-RO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5794"/>
            <a:ext cx="7573912" cy="36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3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Definiție. Izotopii </a:t>
            </a:r>
            <a:r>
              <a:rPr lang="ro-RO" sz="2400" dirty="0" smtClean="0"/>
              <a:t>sunt specii de atomi care au </a:t>
            </a:r>
            <a:r>
              <a:rPr lang="ro-RO" sz="2400" b="1" i="1" dirty="0" smtClean="0"/>
              <a:t>același număr atomic Z</a:t>
            </a:r>
            <a:r>
              <a:rPr lang="ro-RO" sz="2400" dirty="0" smtClean="0"/>
              <a:t>, dar au </a:t>
            </a:r>
            <a:r>
              <a:rPr lang="ro-RO" sz="2400" b="1" i="1" dirty="0" smtClean="0"/>
              <a:t>număr de masă A diferit </a:t>
            </a:r>
            <a:r>
              <a:rPr lang="ro-RO" sz="2400" dirty="0" smtClean="0"/>
              <a:t>datorită numărului diferit de neutroni din nucleu.</a:t>
            </a:r>
          </a:p>
          <a:p>
            <a:r>
              <a:rPr lang="ro-RO" sz="2400" b="1" dirty="0"/>
              <a:t>Exemplu</a:t>
            </a:r>
            <a:r>
              <a:rPr lang="ro-RO" sz="2400" b="1" dirty="0" smtClean="0"/>
              <a:t>:</a:t>
            </a:r>
            <a:endParaRPr lang="ro-RO" sz="2400" b="1" dirty="0"/>
          </a:p>
          <a:p>
            <a:pPr marL="0" indent="0">
              <a:buNone/>
            </a:pPr>
            <a:r>
              <a:rPr lang="ro-RO" sz="2400" b="1" i="1" dirty="0" smtClean="0"/>
              <a:t>1. Hidrogenul</a:t>
            </a:r>
            <a:r>
              <a:rPr lang="ro-RO" sz="2400" dirty="0" smtClean="0"/>
              <a:t> </a:t>
            </a:r>
            <a:r>
              <a:rPr lang="ro-RO" sz="2400" dirty="0"/>
              <a:t>are </a:t>
            </a:r>
            <a:r>
              <a:rPr lang="ro-RO" sz="2400" i="1" dirty="0"/>
              <a:t>trei izotopi</a:t>
            </a:r>
            <a:r>
              <a:rPr lang="ro-RO" sz="2400" dirty="0"/>
              <a:t>: </a:t>
            </a:r>
            <a:r>
              <a:rPr lang="ro-RO" sz="2400" i="1" dirty="0"/>
              <a:t>protiu (hidrogen ușor), deuteriu (hidrogen greu) și tritiu (hidrogen supergreu</a:t>
            </a:r>
            <a:r>
              <a:rPr lang="ro-RO" sz="2400" i="1" dirty="0" smtClean="0"/>
              <a:t>):</a:t>
            </a:r>
          </a:p>
          <a:p>
            <a:pPr marL="0" indent="0">
              <a:buNone/>
            </a:pPr>
            <a:endParaRPr lang="ro-RO" sz="2400" i="1" dirty="0"/>
          </a:p>
          <a:p>
            <a:pPr marL="0" indent="0">
              <a:buNone/>
            </a:pPr>
            <a:endParaRPr lang="ro-RO" sz="2400" i="1" dirty="0" smtClean="0"/>
          </a:p>
          <a:p>
            <a:pPr marL="0" indent="0">
              <a:buNone/>
            </a:pPr>
            <a:r>
              <a:rPr lang="ro-RO" sz="2400" i="1" dirty="0" smtClean="0"/>
              <a:t>Primii doi izotopi sunt naturali, iar al treilea (tritiul) e artificial.</a:t>
            </a:r>
          </a:p>
          <a:p>
            <a:pPr marL="0" indent="0">
              <a:buNone/>
            </a:pPr>
            <a:r>
              <a:rPr lang="ro-RO" sz="2400" b="1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Oxigenul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se găsește răspândit sub forma a </a:t>
            </a:r>
            <a:r>
              <a:rPr lang="vi-VN" sz="2400" i="1" dirty="0">
                <a:latin typeface="Calibri" pitchFamily="34" charset="0"/>
                <a:cs typeface="Calibri" pitchFamily="34" charset="0"/>
              </a:rPr>
              <a:t>3 </a:t>
            </a:r>
            <a:r>
              <a:rPr lang="ro-RO" sz="2400" i="1" dirty="0" smtClean="0">
                <a:latin typeface="Calibri" pitchFamily="34" charset="0"/>
                <a:cs typeface="Calibri" pitchFamily="34" charset="0"/>
              </a:rPr>
              <a:t>izotopi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: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o-RO" sz="2400" i="1" dirty="0" smtClean="0"/>
          </a:p>
          <a:p>
            <a:pPr marL="0" indent="0">
              <a:buNone/>
            </a:pPr>
            <a:endParaRPr lang="ro-RO" sz="2400" i="1" dirty="0"/>
          </a:p>
          <a:p>
            <a:r>
              <a:rPr lang="ro-RO" sz="2400" b="1" dirty="0" smtClean="0"/>
              <a:t>Definiție.</a:t>
            </a:r>
            <a:r>
              <a:rPr lang="ro-RO" sz="2400" dirty="0" smtClean="0"/>
              <a:t> Totalitatea atomilor cu </a:t>
            </a:r>
            <a:r>
              <a:rPr lang="ro-RO" sz="2400" b="1" dirty="0" smtClean="0"/>
              <a:t>același număr atomic Z </a:t>
            </a:r>
            <a:r>
              <a:rPr lang="ro-RO" sz="2400" dirty="0" smtClean="0"/>
              <a:t>alcătuiesc un </a:t>
            </a:r>
            <a:r>
              <a:rPr lang="ro-RO" sz="2400" b="1" dirty="0" smtClean="0"/>
              <a:t>element chimic</a:t>
            </a:r>
            <a:r>
              <a:rPr lang="ro-RO" sz="2400" dirty="0" smtClean="0"/>
              <a:t>.</a:t>
            </a:r>
            <a:endParaRPr lang="ro-RO" sz="2400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VI. Izotopi</a:t>
            </a:r>
            <a:endParaRPr lang="ro-RO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7956376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90" y="4941168"/>
            <a:ext cx="800071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339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e legată">
  <a:themeElements>
    <a:clrScheme name="Carte legată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e legată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e legată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756</TotalTime>
  <Words>624</Words>
  <Application>Microsoft Office PowerPoint</Application>
  <PresentationFormat>Expunere pe ecran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4" baseType="lpstr">
      <vt:lpstr>Carte legată</vt:lpstr>
      <vt:lpstr>Atomul. Structura atomului. Izotopi</vt:lpstr>
      <vt:lpstr>I. Atomul.Definiție</vt:lpstr>
      <vt:lpstr>II. Structura atomului</vt:lpstr>
      <vt:lpstr>II. Structura atomului. Particule fundamentale</vt:lpstr>
      <vt:lpstr> III. Caracteristici ale particulelor elementare (subatomice) </vt:lpstr>
      <vt:lpstr>III.Nucleul atomic. Număr atomic (Z). Număr de masă</vt:lpstr>
      <vt:lpstr>IV. Simbolul complet al unui element chimic E</vt:lpstr>
      <vt:lpstr>V. Structura unui atom - aplicație </vt:lpstr>
      <vt:lpstr>VI. Izotopi</vt:lpstr>
      <vt:lpstr>VI.1. Observații</vt:lpstr>
      <vt:lpstr>VII. Concluzie</vt:lpstr>
      <vt:lpstr>VII.Exerciții propuse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Atomul.</dc:title>
  <dc:creator>unu</dc:creator>
  <cp:lastModifiedBy>unu</cp:lastModifiedBy>
  <cp:revision>58</cp:revision>
  <dcterms:created xsi:type="dcterms:W3CDTF">2021-01-19T12:07:30Z</dcterms:created>
  <dcterms:modified xsi:type="dcterms:W3CDTF">2021-06-22T20:09:27Z</dcterms:modified>
</cp:coreProperties>
</file>